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289" r:id="rId3"/>
    <p:sldId id="290" r:id="rId4"/>
    <p:sldId id="276" r:id="rId5"/>
    <p:sldId id="282" r:id="rId6"/>
    <p:sldId id="285" r:id="rId7"/>
    <p:sldId id="283" r:id="rId8"/>
    <p:sldId id="298" r:id="rId9"/>
    <p:sldId id="286" r:id="rId10"/>
    <p:sldId id="287" r:id="rId11"/>
    <p:sldId id="294" r:id="rId12"/>
    <p:sldId id="307" r:id="rId13"/>
    <p:sldId id="309" r:id="rId14"/>
    <p:sldId id="300" r:id="rId15"/>
    <p:sldId id="301" r:id="rId16"/>
    <p:sldId id="303" r:id="rId17"/>
    <p:sldId id="304" r:id="rId18"/>
    <p:sldId id="292" r:id="rId19"/>
    <p:sldId id="295" r:id="rId20"/>
    <p:sldId id="310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8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28310" y="37981"/>
            <a:ext cx="11535380" cy="1219319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 Safety Standards </a:t>
            </a:r>
            <a:endParaRPr lang="en-GB" sz="4400" dirty="0"/>
          </a:p>
        </p:txBody>
      </p:sp>
      <p:sp>
        <p:nvSpPr>
          <p:cNvPr id="4" name="Rechthoek 3"/>
          <p:cNvSpPr/>
          <p:nvPr/>
        </p:nvSpPr>
        <p:spPr>
          <a:xfrm>
            <a:off x="6195345" y="5787065"/>
            <a:ext cx="5782342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279-17-C </a:t>
            </a:r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Regulations, Standards and Ethics</a:t>
            </a:r>
            <a:endParaRPr lang="en-GB" sz="16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95345" y="5433679"/>
            <a:ext cx="592521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17.5  </a:t>
            </a:r>
            <a:r>
              <a:rPr lang="en-GB" sz="1600" b="1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Adhering to Medical Equipment Standards</a:t>
            </a:r>
            <a:endParaRPr lang="en-GB" sz="16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174378" y="4907866"/>
            <a:ext cx="5543490" cy="50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17.5.6 </a:t>
            </a:r>
            <a:r>
              <a:rPr lang="en-GB" sz="16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electrical safety standards and explain their purpose in medical equipment management. 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0479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Rechthoek 5"/>
          <p:cNvSpPr/>
          <p:nvPr/>
        </p:nvSpPr>
        <p:spPr>
          <a:xfrm>
            <a:off x="328310" y="1791550"/>
            <a:ext cx="4302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IEC </a:t>
            </a:r>
            <a:r>
              <a:rPr lang="en-GB" sz="2000" dirty="0">
                <a:latin typeface="+mj-lt"/>
              </a:rPr>
              <a:t>60601 and collateral standards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5732" y="1465792"/>
            <a:ext cx="3268133" cy="325257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60601-1: Standards per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Hazard: more hazards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2439803" y="1654973"/>
            <a:ext cx="845515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Radiation Hazards.</a:t>
            </a:r>
            <a:r>
              <a:rPr lang="en-GB" sz="2000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Reduce the risk of x-radiation exceeding 0.5 </a:t>
            </a:r>
            <a:r>
              <a:rPr lang="en-GB" sz="2000" dirty="0" err="1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in a one-hour period at a distance of 5 cm from accessible surfaces outside the treatment zone. </a:t>
            </a:r>
            <a:endParaRPr lang="en-GB" sz="2000" dirty="0">
              <a:solidFill>
                <a:srgbClr val="00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49" y="1380420"/>
            <a:ext cx="1802038" cy="1575115"/>
          </a:xfrm>
          <a:prstGeom prst="rect">
            <a:avLst/>
          </a:prstGeom>
        </p:spPr>
      </p:pic>
      <p:grpSp>
        <p:nvGrpSpPr>
          <p:cNvPr id="4" name="Groep 3"/>
          <p:cNvGrpSpPr/>
          <p:nvPr/>
        </p:nvGrpSpPr>
        <p:grpSpPr>
          <a:xfrm>
            <a:off x="2439803" y="2396233"/>
            <a:ext cx="9362729" cy="1658565"/>
            <a:chOff x="2439803" y="2396233"/>
            <a:chExt cx="9362729" cy="1658565"/>
          </a:xfrm>
        </p:grpSpPr>
        <p:sp>
          <p:nvSpPr>
            <p:cNvPr id="5" name="Rechthoek 4"/>
            <p:cNvSpPr/>
            <p:nvPr/>
          </p:nvSpPr>
          <p:spPr>
            <a:xfrm>
              <a:off x="2439803" y="2955536"/>
              <a:ext cx="7624901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Fire and Other Hazards</a:t>
              </a:r>
              <a:r>
                <a:rPr lang="en-GB" sz="2000" b="1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. 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the exposure to excessive temperatures, liquid spillage, pressure vessels, human errors, and other such hazards. 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892" y="2396233"/>
              <a:ext cx="1880640" cy="1658565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441246" y="3948171"/>
            <a:ext cx="10108777" cy="1863965"/>
            <a:chOff x="441246" y="3948171"/>
            <a:chExt cx="10108777" cy="1863965"/>
          </a:xfrm>
        </p:grpSpPr>
        <p:sp>
          <p:nvSpPr>
            <p:cNvPr id="3" name="Rechthoek 2"/>
            <p:cNvSpPr/>
            <p:nvPr/>
          </p:nvSpPr>
          <p:spPr>
            <a:xfrm>
              <a:off x="3388241" y="4485013"/>
              <a:ext cx="7161782" cy="736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Excessive (Energy) Output Hazard. 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exposure caused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by inaccuracy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of operating data or the accidental high setting of output. </a:t>
              </a:r>
            </a:p>
          </p:txBody>
        </p:sp>
        <p:pic>
          <p:nvPicPr>
            <p:cNvPr id="2050" name="Picture 2" descr="http://www.ehs.ucsf.edu/sites/ehs.ucsf.edu/files/images/Laser%20Class%204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46" y="3948171"/>
              <a:ext cx="2611045" cy="1863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kstvak 11"/>
          <p:cNvSpPr txBox="1"/>
          <p:nvPr/>
        </p:nvSpPr>
        <p:spPr>
          <a:xfrm>
            <a:off x="3911599" y="5812136"/>
            <a:ext cx="8106809" cy="40011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in the rest of this lecture, we will only deal with the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electrical safety standards</a:t>
            </a:r>
            <a:endParaRPr lang="en-GB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031" y="0"/>
            <a:ext cx="5900376" cy="629851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12855" y="2459888"/>
            <a:ext cx="3353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hazard: </a:t>
            </a:r>
          </a:p>
          <a:p>
            <a:pPr algn="ctr"/>
            <a:r>
              <a:rPr lang="en-GB" sz="2000" dirty="0" smtClean="0">
                <a:latin typeface="+mj-lt"/>
              </a:rPr>
              <a:t>unintended electric current </a:t>
            </a:r>
          </a:p>
          <a:p>
            <a:pPr algn="ctr"/>
            <a:r>
              <a:rPr lang="en-GB" sz="2000" dirty="0" smtClean="0">
                <a:latin typeface="+mj-lt"/>
              </a:rPr>
              <a:t>passing through a human body</a:t>
            </a:r>
            <a:endParaRPr lang="en-GB" sz="2000" dirty="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52750" y="4533498"/>
            <a:ext cx="24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direct through the heart</a:t>
            </a:r>
            <a:endParaRPr lang="en-GB" dirty="0"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0397341" y="3394015"/>
            <a:ext cx="17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inability to let go</a:t>
            </a:r>
            <a:endParaRPr lang="en-GB" dirty="0">
              <a:latin typeface="+mj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0312382" y="2509697"/>
            <a:ext cx="190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from hand to foot</a:t>
            </a:r>
            <a:endParaRPr lang="en-GB" dirty="0">
              <a:latin typeface="+mj-lt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9696677" y="2719764"/>
            <a:ext cx="678392" cy="1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9381067" y="3578681"/>
            <a:ext cx="968496" cy="111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9633990" y="4727789"/>
            <a:ext cx="238143" cy="135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579641" y="5245351"/>
            <a:ext cx="3127908" cy="646331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Typical Body Impedance: </a:t>
            </a:r>
          </a:p>
          <a:p>
            <a:pPr algn="ctr"/>
            <a:r>
              <a:rPr lang="en-GB" b="1" dirty="0" smtClean="0">
                <a:latin typeface="+mj-lt"/>
              </a:rPr>
              <a:t>1,000 Ohms </a:t>
            </a:r>
            <a:r>
              <a:rPr lang="en-GB" dirty="0" smtClean="0">
                <a:latin typeface="+mj-lt"/>
              </a:rPr>
              <a:t>(dry, hand to hand)</a:t>
            </a:r>
            <a:endParaRPr lang="en-GB" dirty="0">
              <a:latin typeface="+mj-lt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8815353" y="4896507"/>
            <a:ext cx="33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j-lt"/>
              </a:rPr>
              <a:t>0.5 mA: startle reaction threshold</a:t>
            </a:r>
            <a:endParaRPr lang="en-GB" dirty="0">
              <a:latin typeface="+mj-lt"/>
            </a:endParaRPr>
          </a:p>
        </p:txBody>
      </p:sp>
      <p:cxnSp>
        <p:nvCxnSpPr>
          <p:cNvPr id="21" name="Rechte verbindingslijn met pijl 20"/>
          <p:cNvCxnSpPr>
            <a:endCxn id="20" idx="1"/>
          </p:cNvCxnSpPr>
          <p:nvPr/>
        </p:nvCxnSpPr>
        <p:spPr>
          <a:xfrm>
            <a:off x="7959527" y="4896507"/>
            <a:ext cx="855826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7280" y="363330"/>
            <a:ext cx="4363452" cy="1539199"/>
          </a:xfrm>
        </p:spPr>
        <p:txBody>
          <a:bodyPr>
            <a:noAutofit/>
          </a:bodyPr>
          <a:lstStyle/>
          <a:p>
            <a:pPr algn="ctr"/>
            <a:r>
              <a:rPr lang="en-GB" sz="3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Electrical shock Hazard: Physiological Effects </a:t>
            </a:r>
            <a:br>
              <a:rPr lang="en-GB" sz="3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6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Electricity</a:t>
            </a:r>
            <a:endParaRPr lang="en-GB" sz="36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2855" y="3857790"/>
            <a:ext cx="3261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Electrical Safety is not dependent on voltage but on (leakage)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currents</a:t>
            </a:r>
            <a:endParaRPr lang="en-GB" sz="2000" b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 flipV="1">
            <a:off x="338205" y="2038167"/>
            <a:ext cx="3873290" cy="3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Product Classes I and II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476249" y="1322579"/>
            <a:ext cx="1102156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Electrical Shock Hazard, IEC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60601-1 specifies requirements </a:t>
            </a: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based on the product 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en-GB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which is dependent on criteria in terms of 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GB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intended use</a:t>
            </a:r>
            <a:r>
              <a:rPr lang="en-GB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devices </a:t>
            </a: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powered by an external source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the product may be classified as </a:t>
            </a:r>
            <a:r>
              <a:rPr lang="en-GB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Class I or II. </a:t>
            </a:r>
          </a:p>
        </p:txBody>
      </p:sp>
      <p:sp>
        <p:nvSpPr>
          <p:cNvPr id="3" name="Rechthoek 2"/>
          <p:cNvSpPr/>
          <p:nvPr/>
        </p:nvSpPr>
        <p:spPr>
          <a:xfrm>
            <a:off x="1434148" y="2325227"/>
            <a:ext cx="520428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is a product that is provided with a reliable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Protective Earth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(PE)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such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as a complete metal enclosure, that 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tied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to the ground pin of the three-pronged power plug. It has an insulation between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‘live’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parts and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enclosure. </a:t>
            </a:r>
            <a:endParaRPr lang="en-GB" dirty="0">
              <a:solidFill>
                <a:srgbClr val="000000"/>
              </a:solidFill>
              <a:latin typeface="Calibri Light" panose="020F03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4" y="2908719"/>
            <a:ext cx="1329089" cy="124254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918521" y="4891947"/>
            <a:ext cx="571991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is a product without a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Protective Earth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and where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double or reinforced insulation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is relied upon to provide protection against electric shock.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4" y="4782690"/>
            <a:ext cx="1186310" cy="11863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761" y="2058416"/>
            <a:ext cx="3375772" cy="21254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074" name="Picture 2" descr="General Electrical Safety 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0075" y="4240870"/>
            <a:ext cx="3390498" cy="212163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112" y="2325227"/>
            <a:ext cx="1521542" cy="152154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693332" y="3801267"/>
            <a:ext cx="634153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In the event of a fault, which would otherwise cause an exposed conductive part to become live, the protective earth comes into effect. 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868" y="4768439"/>
            <a:ext cx="1024466" cy="1543528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440796"/>
            <a:ext cx="9666818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Applied Parts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67704" y="1399203"/>
            <a:ext cx="10934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IEC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60601-1 uses the term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applied part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to refer to the part of the medical device which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comes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into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physical contact with the patient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in order for the device to carry out its intended function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. Applied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parts are classified as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Type B, Type BF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or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 Type CF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according to the nature of the device and the type of contact. Each classification has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different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requirements from the point of view of protection against electrical shock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sp>
        <p:nvSpPr>
          <p:cNvPr id="9" name="Rechthoek 8"/>
          <p:cNvSpPr/>
          <p:nvPr/>
        </p:nvSpPr>
        <p:spPr>
          <a:xfrm>
            <a:off x="426932" y="5336559"/>
            <a:ext cx="10975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Type B applied parts may be connected to earth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while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Type BF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CF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are 'floating' 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must be separated from earth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709332" y="5899905"/>
            <a:ext cx="8693071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classification 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specific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devices can be found in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particular standards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IEC 60601-2-XX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572500" y="4428045"/>
            <a:ext cx="10624746" cy="801099"/>
            <a:chOff x="572500" y="4428045"/>
            <a:chExt cx="10624746" cy="801099"/>
          </a:xfrm>
        </p:grpSpPr>
        <p:sp>
          <p:nvSpPr>
            <p:cNvPr id="7" name="Rechthoek 6"/>
            <p:cNvSpPr/>
            <p:nvPr/>
          </p:nvSpPr>
          <p:spPr>
            <a:xfrm>
              <a:off x="1710266" y="4531723"/>
              <a:ext cx="94869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Type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B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is the least stringent classification, and is used for applied parts that are generally not conductive and can be immediately released from the patient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.</a:t>
              </a:r>
            </a:p>
          </p:txBody>
        </p:sp>
        <p:pic>
          <p:nvPicPr>
            <p:cNvPr id="13" name="Afbeelding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500" y="4428045"/>
              <a:ext cx="943277" cy="801099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572500" y="2688174"/>
            <a:ext cx="10738966" cy="780949"/>
            <a:chOff x="572500" y="2688174"/>
            <a:chExt cx="10738966" cy="780949"/>
          </a:xfrm>
        </p:grpSpPr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500" y="2688174"/>
              <a:ext cx="943277" cy="780949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1710266" y="2755482"/>
              <a:ext cx="9601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Type CF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is the most stringent classification, being required for those applications where the applied part is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in direct conductive contact with the heart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or other applications as considered necessary.</a:t>
              </a:r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572500" y="3623571"/>
            <a:ext cx="10264833" cy="697059"/>
            <a:chOff x="572500" y="3623571"/>
            <a:chExt cx="10264833" cy="697059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2500" y="3623571"/>
              <a:ext cx="943277" cy="697059"/>
            </a:xfrm>
            <a:prstGeom prst="rect">
              <a:avLst/>
            </a:prstGeom>
          </p:spPr>
        </p:pic>
        <p:sp>
          <p:nvSpPr>
            <p:cNvPr id="4" name="Rechthoek 3"/>
            <p:cNvSpPr/>
            <p:nvPr/>
          </p:nvSpPr>
          <p:spPr>
            <a:xfrm>
              <a:off x="1710266" y="3657569"/>
              <a:ext cx="91270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Type BF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is less stringent than CF, and is generally for devices that have </a:t>
              </a:r>
              <a:r>
                <a:rPr lang="en-GB" b="1" dirty="0">
                  <a:solidFill>
                    <a:srgbClr val="7030A0"/>
                  </a:solidFill>
                  <a:latin typeface="Calibri Light" panose="020F0302020204030204"/>
                </a:rPr>
                <a:t>conductive contact with the patient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, or having medium or long term contact with the patient.</a:t>
              </a:r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Single faults should not cause hazard</a:t>
            </a:r>
            <a:endParaRPr lang="en-GB" sz="44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476249" y="1723373"/>
            <a:ext cx="5798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A basic principle behind the philosophy of electrical safety is that in the event of a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single ‘fault’ </a:t>
            </a:r>
            <a:r>
              <a:rPr lang="en-GB" sz="2000" dirty="0" smtClean="0">
                <a:latin typeface="+mj-lt"/>
              </a:rPr>
              <a:t>of ‘failure’ (e.g. a disconnected wire, or the interruption of the ground conductor) no safety hazard should arise. </a:t>
            </a:r>
            <a:endParaRPr lang="en-GB" sz="2000" dirty="0">
              <a:latin typeface="+mj-lt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704" y="3906495"/>
            <a:ext cx="113297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In order for a device to be electrically ‘safe’, protective measures must be installed so that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fault currents </a:t>
            </a:r>
            <a:r>
              <a:rPr lang="en-GB" sz="2000" dirty="0">
                <a:latin typeface="+mj-lt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leakage currents </a:t>
            </a:r>
            <a:r>
              <a:rPr lang="en-GB" sz="2000" dirty="0">
                <a:latin typeface="+mj-lt"/>
              </a:rPr>
              <a:t>cannot become higher than </a:t>
            </a:r>
            <a:r>
              <a:rPr lang="en-GB" sz="2000" dirty="0" smtClean="0">
                <a:latin typeface="+mj-lt"/>
              </a:rPr>
              <a:t>levels </a:t>
            </a:r>
            <a:r>
              <a:rPr lang="en-GB" sz="2000" dirty="0">
                <a:latin typeface="+mj-lt"/>
              </a:rPr>
              <a:t>that are tolerable even for seriously debilitated patients, who might be unconscious </a:t>
            </a:r>
            <a:r>
              <a:rPr lang="en-GB" sz="2000" dirty="0" smtClean="0">
                <a:latin typeface="+mj-lt"/>
              </a:rPr>
              <a:t>or unable </a:t>
            </a:r>
            <a:r>
              <a:rPr lang="en-GB" sz="2000" dirty="0">
                <a:latin typeface="+mj-lt"/>
              </a:rPr>
              <a:t>to move. </a:t>
            </a:r>
            <a:endParaRPr lang="en-GB" sz="2000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This applies both in </a:t>
            </a:r>
            <a:r>
              <a:rPr lang="en-GB" sz="2000" dirty="0">
                <a:latin typeface="+mj-lt"/>
              </a:rPr>
              <a:t>standard operational conditions (normal conditions) and in case of a </a:t>
            </a:r>
            <a:r>
              <a:rPr lang="en-GB" sz="2000" dirty="0" smtClean="0">
                <a:latin typeface="+mj-lt"/>
              </a:rPr>
              <a:t>‘single failure’</a:t>
            </a:r>
            <a:endParaRPr lang="en-GB" sz="2000" dirty="0">
              <a:latin typeface="+mj-lt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565" y="1386813"/>
            <a:ext cx="4626605" cy="2365565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476249" y="5400984"/>
            <a:ext cx="11025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standard lays down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a maximum current a patient can be exposed to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and demands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two protective measures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 to ensure this specified patient protection.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The following Tests are specified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04" y="1436256"/>
            <a:ext cx="3388093" cy="306083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67704" y="4952999"/>
            <a:ext cx="3388094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for Class 1: is </a:t>
            </a:r>
            <a:r>
              <a:rPr lang="en-GB" dirty="0" smtClean="0">
                <a:latin typeface="+mj-lt"/>
              </a:rPr>
              <a:t>the metal enclosure well connected to </a:t>
            </a:r>
            <a:r>
              <a:rPr lang="en-GB" dirty="0">
                <a:latin typeface="+mj-lt"/>
              </a:rPr>
              <a:t>P</a:t>
            </a:r>
            <a:r>
              <a:rPr lang="en-GB" dirty="0" smtClean="0">
                <a:latin typeface="+mj-lt"/>
              </a:rPr>
              <a:t>rotective Earth </a:t>
            </a:r>
          </a:p>
          <a:p>
            <a:pPr algn="ctr"/>
            <a:r>
              <a:rPr lang="en-GB" dirty="0" smtClean="0">
                <a:latin typeface="+mj-lt"/>
              </a:rPr>
              <a:t>(is the resistance low enough) ?  </a:t>
            </a:r>
            <a:endParaRPr lang="en-GB" dirty="0">
              <a:latin typeface="+mj-lt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3977728" y="1455506"/>
            <a:ext cx="3833245" cy="4420824"/>
            <a:chOff x="3977728" y="1455506"/>
            <a:chExt cx="3833245" cy="4420824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728" y="1455506"/>
              <a:ext cx="3833245" cy="3039492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3977728" y="4953000"/>
              <a:ext cx="3811605" cy="9233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j-lt"/>
                </a:rPr>
                <a:t>for Class 1: is the insulation between power and earth high enough ?</a:t>
              </a:r>
            </a:p>
            <a:p>
              <a:pPr algn="ctr"/>
              <a:r>
                <a:rPr lang="en-GB" dirty="0" smtClean="0">
                  <a:latin typeface="+mj-lt"/>
                </a:rPr>
                <a:t> 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grpSp>
        <p:nvGrpSpPr>
          <p:cNvPr id="5" name="Groep 4"/>
          <p:cNvGrpSpPr/>
          <p:nvPr/>
        </p:nvGrpSpPr>
        <p:grpSpPr>
          <a:xfrm>
            <a:off x="7932904" y="1436257"/>
            <a:ext cx="3475843" cy="4440072"/>
            <a:chOff x="7932904" y="1436257"/>
            <a:chExt cx="3475843" cy="4440072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2904" y="1436257"/>
              <a:ext cx="3475843" cy="3058742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7932904" y="4952999"/>
              <a:ext cx="3469499" cy="9233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j-lt"/>
                </a:rPr>
                <a:t>for Class 2: is the insulation between power and enclosure high enough ? </a:t>
              </a:r>
              <a:endParaRPr lang="en-GB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The following Tests are specified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812" y="1593853"/>
            <a:ext cx="3970870" cy="311858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10812" y="4952999"/>
            <a:ext cx="3970870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j-lt"/>
              </a:rPr>
              <a:t>for Class </a:t>
            </a:r>
            <a:r>
              <a:rPr lang="en-GB" dirty="0" smtClean="0">
                <a:latin typeface="+mj-lt"/>
              </a:rPr>
              <a:t>I: </a:t>
            </a:r>
            <a:r>
              <a:rPr lang="en-GB" dirty="0">
                <a:latin typeface="+mj-lt"/>
              </a:rPr>
              <a:t>is </a:t>
            </a:r>
            <a:r>
              <a:rPr lang="en-GB" dirty="0" smtClean="0">
                <a:latin typeface="+mj-lt"/>
              </a:rPr>
              <a:t>the electrical current leaking to earth low enough ?</a:t>
            </a:r>
          </a:p>
          <a:p>
            <a:pPr algn="ctr"/>
            <a:endParaRPr lang="en-GB" dirty="0">
              <a:latin typeface="+mj-lt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292785" y="1593853"/>
            <a:ext cx="3687385" cy="4282476"/>
            <a:chOff x="4292785" y="1593853"/>
            <a:chExt cx="3687385" cy="4282476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2785" y="1593853"/>
              <a:ext cx="3687385" cy="3118586"/>
            </a:xfrm>
            <a:prstGeom prst="rect">
              <a:avLst/>
            </a:prstGeom>
          </p:spPr>
        </p:pic>
        <p:sp>
          <p:nvSpPr>
            <p:cNvPr id="12" name="Tekstvak 11"/>
            <p:cNvSpPr txBox="1"/>
            <p:nvPr/>
          </p:nvSpPr>
          <p:spPr>
            <a:xfrm>
              <a:off x="4292785" y="4952999"/>
              <a:ext cx="3687385" cy="9233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j-lt"/>
                </a:rPr>
                <a:t>for Class I and II: is the electrical current leaking from the enclosure low enough ?</a:t>
              </a:r>
              <a:endParaRPr lang="en-GB" dirty="0">
                <a:latin typeface="+mj-lt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8091273" y="1593853"/>
            <a:ext cx="3838259" cy="4282476"/>
            <a:chOff x="8091273" y="1593853"/>
            <a:chExt cx="3838259" cy="4282476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1273" y="1593853"/>
              <a:ext cx="3838259" cy="3118586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8091273" y="4952999"/>
              <a:ext cx="3838259" cy="92333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j-lt"/>
                </a:rPr>
                <a:t>for B and BF equipment: is the electrical current leaking from the patient to earth low enough?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Single faults should not cause hazard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7" t="5415" r="3231" b="14107"/>
          <a:stretch/>
        </p:blipFill>
        <p:spPr>
          <a:xfrm>
            <a:off x="668754" y="1497542"/>
            <a:ext cx="5101389" cy="33495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68754" y="5059841"/>
            <a:ext cx="510138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Is the electrical current leaking from the patient to the ‘hot’ power line in the equipment low enough?</a:t>
            </a:r>
            <a:endParaRPr lang="en-GB" dirty="0">
              <a:latin typeface="+mj-lt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6183375" y="1497542"/>
            <a:ext cx="4931086" cy="4223113"/>
            <a:chOff x="6183375" y="1497542"/>
            <a:chExt cx="4931086" cy="4223113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3375" y="1497542"/>
              <a:ext cx="4931085" cy="3349592"/>
            </a:xfrm>
            <a:prstGeom prst="rect">
              <a:avLst/>
            </a:prstGeom>
          </p:spPr>
        </p:pic>
        <p:sp>
          <p:nvSpPr>
            <p:cNvPr id="10" name="Tekstvak 9"/>
            <p:cNvSpPr txBox="1"/>
            <p:nvPr/>
          </p:nvSpPr>
          <p:spPr>
            <a:xfrm>
              <a:off x="6186067" y="5074324"/>
              <a:ext cx="4928394" cy="646331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j-lt"/>
                </a:rPr>
                <a:t>Is the electrical current leaking from the patient to the mains low enough?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Standards: specified limits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5496" y="1316048"/>
            <a:ext cx="7473139" cy="498450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r="47648"/>
          <a:stretch/>
        </p:blipFill>
        <p:spPr>
          <a:xfrm>
            <a:off x="4092935" y="1396196"/>
            <a:ext cx="3957648" cy="4176122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 Testers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19"/>
          <a:stretch/>
        </p:blipFill>
        <p:spPr>
          <a:xfrm>
            <a:off x="8229599" y="1617360"/>
            <a:ext cx="3572933" cy="417873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3623732" y="5853892"/>
            <a:ext cx="8171541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j-lt"/>
              </a:rPr>
              <a:t>Ensuring during design </a:t>
            </a:r>
            <a:r>
              <a:rPr lang="en-GB" dirty="0">
                <a:latin typeface="+mj-lt"/>
              </a:rPr>
              <a:t>that a device complies with IEC 60601 can be a complex </a:t>
            </a:r>
            <a:r>
              <a:rPr lang="en-GB" dirty="0" smtClean="0">
                <a:latin typeface="+mj-lt"/>
              </a:rPr>
              <a:t>task…. </a:t>
            </a:r>
            <a:endParaRPr lang="en-GB" dirty="0">
              <a:latin typeface="+mj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30103" y="1813903"/>
            <a:ext cx="3479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These Electrical safety tests can most easily be executed with an electrical safety tester. These are designed to test against the IEC standard.  </a:t>
            </a:r>
          </a:p>
          <a:p>
            <a:endParaRPr lang="en-GB" sz="2000" dirty="0">
              <a:latin typeface="+mj-lt"/>
            </a:endParaRPr>
          </a:p>
          <a:p>
            <a:pPr algn="ctr"/>
            <a:r>
              <a:rPr lang="en-GB" sz="2000" dirty="0" smtClean="0">
                <a:latin typeface="+mj-lt"/>
              </a:rPr>
              <a:t>A number of these tests can also be carried out with a simple multi-meter.  </a:t>
            </a:r>
          </a:p>
          <a:p>
            <a:pPr algn="ctr"/>
            <a:r>
              <a:rPr lang="en-GB" sz="2000" dirty="0" smtClean="0">
                <a:latin typeface="+mj-lt"/>
              </a:rPr>
              <a:t>However, for 50 </a:t>
            </a:r>
            <a:r>
              <a:rPr lang="en-GB" sz="2000" dirty="0" err="1" smtClean="0">
                <a:latin typeface="+mj-lt"/>
              </a:rPr>
              <a:t>M.Ohm</a:t>
            </a:r>
            <a:r>
              <a:rPr lang="en-GB" sz="2000" dirty="0" smtClean="0">
                <a:latin typeface="+mj-lt"/>
              </a:rPr>
              <a:t> insulation tests a special meter, a ‘Megger’ is required. </a:t>
            </a: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778000" y="3242733"/>
            <a:ext cx="6688667" cy="108373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IEC: Standards of Electrical Technologies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67704" y="1499488"/>
            <a:ext cx="60262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International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Electrotechnical Commission </a:t>
            </a:r>
            <a:r>
              <a:rPr lang="en-GB" sz="2000" dirty="0" smtClean="0">
                <a:latin typeface="+mj-lt"/>
              </a:rPr>
              <a:t>is </a:t>
            </a:r>
            <a:r>
              <a:rPr lang="en-GB" sz="2000" dirty="0">
                <a:latin typeface="+mj-lt"/>
              </a:rPr>
              <a:t>a non-profit, </a:t>
            </a:r>
            <a:r>
              <a:rPr lang="en-GB" sz="2000" dirty="0" smtClean="0">
                <a:latin typeface="+mj-lt"/>
              </a:rPr>
              <a:t>non-governmental, </a:t>
            </a:r>
            <a:r>
              <a:rPr lang="en-GB" sz="2000" dirty="0">
                <a:latin typeface="+mj-lt"/>
              </a:rPr>
              <a:t>international standards organization that prepares and </a:t>
            </a:r>
            <a:r>
              <a:rPr lang="en-GB" sz="2000" dirty="0" smtClean="0">
                <a:latin typeface="+mj-lt"/>
              </a:rPr>
              <a:t>publishes </a:t>
            </a:r>
            <a:r>
              <a:rPr lang="en-GB" sz="2000" dirty="0">
                <a:latin typeface="+mj-lt"/>
              </a:rPr>
              <a:t>International Standards for all electrical, electronic and related technologies – collectively known as "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electrotechnology</a:t>
            </a:r>
            <a:r>
              <a:rPr lang="en-GB" sz="2000" dirty="0">
                <a:latin typeface="+mj-lt"/>
              </a:rPr>
              <a:t>". </a:t>
            </a:r>
            <a:endParaRPr lang="en-GB" sz="2000" dirty="0" smtClean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60334" y="3345357"/>
            <a:ext cx="52387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IEC standards cover a vast range of technologies from power generation, transmission and distribution to home appliances and office equipment, semiconductors, fibre optics, batteries, solar energy, nanotechnology, etc. </a:t>
            </a:r>
            <a:endParaRPr lang="en-GB" sz="2000" dirty="0" smtClean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667" y="1436256"/>
            <a:ext cx="4711476" cy="471147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476249" y="5340575"/>
            <a:ext cx="3906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It also includes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Medical </a:t>
            </a:r>
            <a:r>
              <a:rPr lang="en-GB" sz="2000" b="1" dirty="0" smtClean="0">
                <a:solidFill>
                  <a:srgbClr val="7030A0"/>
                </a:solidFill>
                <a:latin typeface="Calibri Light" panose="020F0302020204030204"/>
              </a:rPr>
              <a:t>Technology</a:t>
            </a:r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!</a:t>
            </a:r>
            <a:endParaRPr lang="en-GB" sz="20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cxnSp>
        <p:nvCxnSpPr>
          <p:cNvPr id="10" name="Rechte verbindingslijn met pijl 9"/>
          <p:cNvCxnSpPr>
            <a:stCxn id="8" idx="3"/>
          </p:cNvCxnSpPr>
          <p:nvPr/>
        </p:nvCxnSpPr>
        <p:spPr>
          <a:xfrm flipV="1">
            <a:off x="4383088" y="4976574"/>
            <a:ext cx="2652712" cy="56405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standard for medical electrical equipment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/>
          <p:cNvSpPr/>
          <p:nvPr/>
        </p:nvSpPr>
        <p:spPr>
          <a:xfrm>
            <a:off x="1257472" y="5609579"/>
            <a:ext cx="10061790" cy="40011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IEC </a:t>
            </a:r>
            <a:r>
              <a:rPr lang="en-GB" sz="2000" dirty="0">
                <a:latin typeface="+mj-lt"/>
              </a:rPr>
              <a:t>60601-1 has been </a:t>
            </a:r>
            <a:r>
              <a:rPr lang="en-GB" sz="2000" dirty="0" smtClean="0">
                <a:latin typeface="+mj-lt"/>
              </a:rPr>
              <a:t>adopted (with a local name) as national </a:t>
            </a:r>
            <a:r>
              <a:rPr lang="en-GB" sz="2000" dirty="0">
                <a:latin typeface="+mj-lt"/>
              </a:rPr>
              <a:t>standard in most major countries. 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/>
          <a:srcRect t="9764" r="4372" b="16101"/>
          <a:stretch/>
        </p:blipFill>
        <p:spPr>
          <a:xfrm>
            <a:off x="1866402" y="1630907"/>
            <a:ext cx="8843930" cy="36326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  <p:sp>
        <p:nvSpPr>
          <p:cNvPr id="6" name="Rechthoek 2"/>
          <p:cNvSpPr/>
          <p:nvPr/>
        </p:nvSpPr>
        <p:spPr>
          <a:xfrm>
            <a:off x="1676135" y="339145"/>
            <a:ext cx="8839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+mj-lt"/>
              </a:rPr>
              <a:t>for more details see e.g.: http</a:t>
            </a:r>
            <a:r>
              <a:rPr lang="en-GB" sz="2000" b="1" dirty="0">
                <a:latin typeface="+mj-lt"/>
              </a:rPr>
              <a:t>://www.slideshare.net/ishoney/medical-electrical-safety</a:t>
            </a:r>
          </a:p>
        </p:txBody>
      </p:sp>
    </p:spTree>
    <p:extLst>
      <p:ext uri="{BB962C8B-B14F-4D97-AF65-F5344CB8AC3E}">
        <p14:creationId xmlns:p14="http://schemas.microsoft.com/office/powerpoint/2010/main" val="19763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IEC: Standards of Electrical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Technologies </a:t>
            </a:r>
            <a:r>
              <a:rPr lang="en-GB" sz="2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GB" sz="2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6"/>
          <p:cNvSpPr/>
          <p:nvPr/>
        </p:nvSpPr>
        <p:spPr>
          <a:xfrm>
            <a:off x="467704" y="1416763"/>
            <a:ext cx="81084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Currently, 82 countries are members </a:t>
            </a:r>
            <a:r>
              <a:rPr lang="en-GB" sz="2000" dirty="0" smtClean="0">
                <a:latin typeface="+mj-lt"/>
              </a:rPr>
              <a:t>of IEC while </a:t>
            </a:r>
            <a:r>
              <a:rPr lang="en-GB" sz="2000" dirty="0">
                <a:latin typeface="+mj-lt"/>
              </a:rPr>
              <a:t>another 82 participate in the Affiliate Country </a:t>
            </a:r>
            <a:r>
              <a:rPr lang="en-GB" sz="2000" dirty="0" smtClean="0">
                <a:latin typeface="+mj-lt"/>
              </a:rPr>
              <a:t>Programme (out </a:t>
            </a:r>
            <a:r>
              <a:rPr lang="en-GB" sz="2000" dirty="0">
                <a:latin typeface="+mj-lt"/>
              </a:rPr>
              <a:t>of </a:t>
            </a:r>
            <a:r>
              <a:rPr lang="en-GB" sz="2000" dirty="0" smtClean="0">
                <a:latin typeface="+mj-lt"/>
              </a:rPr>
              <a:t>196 </a:t>
            </a:r>
            <a:r>
              <a:rPr lang="en-GB" sz="2000" dirty="0">
                <a:latin typeface="+mj-lt"/>
              </a:rPr>
              <a:t>countries in the world </a:t>
            </a:r>
            <a:r>
              <a:rPr lang="en-GB" sz="2000" dirty="0" smtClean="0">
                <a:latin typeface="+mj-lt"/>
              </a:rPr>
              <a:t>today). Its headquarters are in Geneva. </a:t>
            </a:r>
            <a:r>
              <a:rPr lang="en-GB" sz="2000" dirty="0">
                <a:latin typeface="+mj-lt"/>
              </a:rPr>
              <a:t>It has regional centres in Asia-Pacific (Singapore), Latin America (São Paulo, Brazil) and North America (Boston, United States</a:t>
            </a:r>
            <a:r>
              <a:rPr lang="en-GB" sz="2000" dirty="0" smtClean="0">
                <a:latin typeface="+mj-lt"/>
              </a:rPr>
              <a:t>).</a:t>
            </a:r>
            <a:endParaRPr lang="en-GB" sz="2000" dirty="0"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76249" y="4461069"/>
            <a:ext cx="1047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IEC standards are also being adopted as harmonized standards by other certifying bodies such as BSI (United Kingdom), </a:t>
            </a:r>
            <a:r>
              <a:rPr lang="en-GB" sz="2000" dirty="0" smtClean="0">
                <a:latin typeface="+mj-lt"/>
              </a:rPr>
              <a:t>UL </a:t>
            </a:r>
            <a:r>
              <a:rPr lang="en-GB" sz="2000" dirty="0">
                <a:latin typeface="+mj-lt"/>
              </a:rPr>
              <a:t>&amp; ANSI/INCITS (United States), SABS (South Africa</a:t>
            </a:r>
            <a:r>
              <a:rPr lang="en-GB" sz="2000" dirty="0" smtClean="0">
                <a:latin typeface="+mj-lt"/>
              </a:rPr>
              <a:t>), etc. </a:t>
            </a:r>
          </a:p>
        </p:txBody>
      </p:sp>
      <p:sp>
        <p:nvSpPr>
          <p:cNvPr id="4" name="Rechthoek 3"/>
          <p:cNvSpPr/>
          <p:nvPr/>
        </p:nvSpPr>
        <p:spPr>
          <a:xfrm>
            <a:off x="476249" y="2879153"/>
            <a:ext cx="8099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Today, the IEC is the world's leading international organization in its field, and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its standards are adopted as national standards by its members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. The work is done by some 10,000 electrical and electronics experts from industry, government, academia, test labs and others with an interest in the subject.</a:t>
            </a:r>
          </a:p>
        </p:txBody>
      </p:sp>
      <p:sp>
        <p:nvSpPr>
          <p:cNvPr id="5" name="Rechthoek 4"/>
          <p:cNvSpPr/>
          <p:nvPr/>
        </p:nvSpPr>
        <p:spPr>
          <a:xfrm>
            <a:off x="4010202" y="5427433"/>
            <a:ext cx="7392202" cy="707886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IEC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standards harmonized </a:t>
            </a:r>
            <a:r>
              <a:rPr lang="en-GB" sz="2000" b="1" dirty="0">
                <a:solidFill>
                  <a:srgbClr val="7030A0"/>
                </a:solidFill>
                <a:latin typeface="Calibri Light" panose="020F0302020204030204"/>
              </a:rPr>
              <a:t>by other certifying bodies </a:t>
            </a:r>
            <a:endParaRPr lang="en-GB" sz="2000" b="1" dirty="0" smtClean="0">
              <a:solidFill>
                <a:srgbClr val="7030A0"/>
              </a:solidFill>
              <a:latin typeface="Calibri Light" panose="020F0302020204030204"/>
            </a:endParaRPr>
          </a:p>
          <a:p>
            <a:pPr lvl="0" algn="ctr"/>
            <a:r>
              <a:rPr lang="en-GB" sz="2000" dirty="0" smtClean="0">
                <a:solidFill>
                  <a:srgbClr val="000000"/>
                </a:solidFill>
                <a:latin typeface="Calibri Light" panose="020F0302020204030204"/>
              </a:rPr>
              <a:t>generally </a:t>
            </a:r>
            <a:r>
              <a:rPr lang="en-GB" sz="2000" dirty="0">
                <a:solidFill>
                  <a:srgbClr val="000000"/>
                </a:solidFill>
                <a:latin typeface="Calibri Light" panose="020F0302020204030204"/>
              </a:rPr>
              <a:t>have some noted differences from the original IEC standard.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5766" y="1359902"/>
            <a:ext cx="2566638" cy="2572735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standard for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electrical equipment 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387270" y="2696034"/>
            <a:ext cx="10710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First </a:t>
            </a:r>
            <a:r>
              <a:rPr lang="en-GB" sz="2000" dirty="0">
                <a:latin typeface="+mj-lt"/>
              </a:rPr>
              <a:t>published in 1977 and regularly updated and </a:t>
            </a:r>
            <a:r>
              <a:rPr lang="en-GB" sz="2000" dirty="0" smtClean="0">
                <a:latin typeface="+mj-lt"/>
              </a:rPr>
              <a:t>restructured it </a:t>
            </a:r>
            <a:r>
              <a:rPr lang="en-GB" sz="2000" dirty="0">
                <a:latin typeface="+mj-lt"/>
              </a:rPr>
              <a:t>consists </a:t>
            </a:r>
            <a:r>
              <a:rPr lang="en-GB" sz="2000" dirty="0" smtClean="0">
                <a:latin typeface="+mj-lt"/>
              </a:rPr>
              <a:t>of: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G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eneral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S</a:t>
            </a:r>
            <a:r>
              <a:rPr lang="en-GB" sz="2000" dirty="0" smtClean="0">
                <a:latin typeface="+mj-lt"/>
              </a:rPr>
              <a:t>tandard</a:t>
            </a:r>
            <a:r>
              <a:rPr lang="en-GB" sz="2000" dirty="0">
                <a:latin typeface="+mj-lt"/>
              </a:rPr>
              <a:t>, </a:t>
            </a:r>
            <a:endParaRPr lang="en-GB" sz="20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about </a:t>
            </a:r>
            <a:r>
              <a:rPr lang="en-GB" sz="2000" dirty="0">
                <a:latin typeface="+mj-lt"/>
              </a:rPr>
              <a:t>10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C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ollateral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S</a:t>
            </a:r>
            <a:r>
              <a:rPr lang="en-GB" sz="2000" dirty="0" smtClean="0">
                <a:latin typeface="+mj-lt"/>
              </a:rPr>
              <a:t>tandards</a:t>
            </a:r>
            <a:r>
              <a:rPr lang="en-GB" sz="2000" dirty="0">
                <a:latin typeface="+mj-lt"/>
              </a:rPr>
              <a:t>, </a:t>
            </a:r>
            <a:endParaRPr lang="en-GB" sz="20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about </a:t>
            </a:r>
            <a:r>
              <a:rPr lang="en-GB" sz="2000" dirty="0">
                <a:latin typeface="+mj-lt"/>
              </a:rPr>
              <a:t>60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P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articular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S</a:t>
            </a:r>
            <a:r>
              <a:rPr lang="en-GB" sz="2000" dirty="0" smtClean="0">
                <a:latin typeface="+mj-lt"/>
              </a:rPr>
              <a:t>tandards</a:t>
            </a:r>
            <a:r>
              <a:rPr lang="en-GB" sz="2000" dirty="0">
                <a:latin typeface="+mj-lt"/>
              </a:rPr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387270" y="1513645"/>
            <a:ext cx="10710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IEC 60601 </a:t>
            </a:r>
            <a:r>
              <a:rPr lang="en-GB" sz="2000" dirty="0">
                <a:latin typeface="+mj-lt"/>
              </a:rPr>
              <a:t>is a widely accepted benchmark for medical electrical equipment and compliance with IEC60601-1 has become a requirement for the commercialisation of electrical medical equipment in many </a:t>
            </a:r>
            <a:r>
              <a:rPr lang="en-GB" sz="2000" dirty="0" smtClean="0">
                <a:latin typeface="+mj-lt"/>
              </a:rPr>
              <a:t>countries.</a:t>
            </a:r>
            <a:endParaRPr lang="en-GB" sz="20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838" y="4753344"/>
            <a:ext cx="5434566" cy="139268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General Standard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476249" y="1544890"/>
            <a:ext cx="11198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 IEC 60601-1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Standard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, Medical Electrical Equipment—Part 1: General Requirements for </a:t>
            </a:r>
            <a:r>
              <a:rPr lang="en-GB" sz="3200" b="1" dirty="0">
                <a:solidFill>
                  <a:srgbClr val="7030A0"/>
                </a:solidFill>
                <a:latin typeface="+mj-lt"/>
              </a:rPr>
              <a:t>Safety,</a:t>
            </a:r>
            <a:r>
              <a:rPr lang="en-GB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GB" sz="2000" b="1" dirty="0" smtClean="0">
              <a:solidFill>
                <a:srgbClr val="7030A0"/>
              </a:solidFill>
              <a:latin typeface="+mj-lt"/>
            </a:endParaRPr>
          </a:p>
          <a:p>
            <a:r>
              <a:rPr lang="en-GB" sz="2000" dirty="0" smtClean="0">
                <a:latin typeface="+mj-lt"/>
              </a:rPr>
              <a:t>is </a:t>
            </a:r>
            <a:r>
              <a:rPr lang="en-GB" sz="2000" dirty="0">
                <a:latin typeface="+mj-lt"/>
              </a:rPr>
              <a:t>the cornerstone document addressing many of the risks associated with electrical medical equipment. </a:t>
            </a:r>
          </a:p>
        </p:txBody>
      </p:sp>
      <p:sp>
        <p:nvSpPr>
          <p:cNvPr id="9" name="Rechthoek 8"/>
          <p:cNvSpPr/>
          <p:nvPr/>
        </p:nvSpPr>
        <p:spPr>
          <a:xfrm>
            <a:off x="476248" y="2978403"/>
            <a:ext cx="109261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IEC 60601 is applicable to virtually all medical equipment, </a:t>
            </a:r>
          </a:p>
          <a:p>
            <a:pPr algn="ctr"/>
            <a:r>
              <a:rPr lang="en-GB" sz="2000" dirty="0" smtClean="0">
                <a:latin typeface="+mj-lt"/>
              </a:rPr>
              <a:t>including battery-operated </a:t>
            </a:r>
            <a:r>
              <a:rPr lang="en-GB" sz="2000" dirty="0">
                <a:latin typeface="+mj-lt"/>
              </a:rPr>
              <a:t>thermometers, MRI and gamma imaging systems, endoscopic cameras, infusion pumps, and many others.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597" y="4663365"/>
            <a:ext cx="3726914" cy="142371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Collateral Standards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34012" y="1559237"/>
            <a:ext cx="71353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Collateral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standards </a:t>
            </a:r>
            <a:r>
              <a:rPr lang="en-GB" sz="2000" dirty="0">
                <a:latin typeface="+mj-lt"/>
              </a:rPr>
              <a:t>(numbered 60601-1-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X</a:t>
            </a:r>
            <a:r>
              <a:rPr lang="en-GB" sz="2000" dirty="0">
                <a:latin typeface="+mj-lt"/>
              </a:rPr>
              <a:t>) define the requirements for certain aspects of safety and </a:t>
            </a:r>
            <a:r>
              <a:rPr lang="en-GB" sz="2000" dirty="0" smtClean="0">
                <a:latin typeface="+mj-lt"/>
              </a:rPr>
              <a:t>performance, e.g</a:t>
            </a:r>
            <a:r>
              <a:rPr lang="en-GB" sz="2000" dirty="0">
                <a:latin typeface="+mj-lt"/>
              </a:rPr>
              <a:t>. </a:t>
            </a:r>
            <a:endParaRPr lang="en-GB" sz="2000" dirty="0" smtClean="0">
              <a:latin typeface="+mj-lt"/>
            </a:endParaRPr>
          </a:p>
          <a:p>
            <a:endParaRPr lang="en-GB" sz="12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Electromagnetic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Compatibility </a:t>
            </a:r>
            <a:r>
              <a:rPr lang="en-GB" sz="2000" dirty="0">
                <a:latin typeface="+mj-lt"/>
              </a:rPr>
              <a:t>(IEC 60601-1-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GB" sz="2000" dirty="0">
                <a:latin typeface="+mj-lt"/>
              </a:rPr>
              <a:t>) or </a:t>
            </a:r>
            <a:endParaRPr lang="en-GB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Protection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for diagnostic use of X-rays </a:t>
            </a:r>
            <a:r>
              <a:rPr lang="en-GB" sz="2000" dirty="0">
                <a:latin typeface="+mj-lt"/>
              </a:rPr>
              <a:t>(IEC 60601-1-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3</a:t>
            </a:r>
            <a:r>
              <a:rPr lang="en-GB" sz="2000" dirty="0">
                <a:latin typeface="+mj-lt"/>
              </a:rPr>
              <a:t>). </a:t>
            </a:r>
            <a:endParaRPr lang="en-GB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uman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factors (usability)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issues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(IEC 60601-1-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6</a:t>
            </a:r>
            <a:r>
              <a:rPr lang="en-GB" sz="2000" dirty="0">
                <a:latin typeface="+mj-lt"/>
              </a:rPr>
              <a:t>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318" y="1552219"/>
            <a:ext cx="1729050" cy="276167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0368" y="1645289"/>
            <a:ext cx="2225773" cy="275743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194280" y="4232315"/>
            <a:ext cx="35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easy to use means: less user error …</a:t>
            </a:r>
            <a:endParaRPr lang="en-GB" i="1" dirty="0"/>
          </a:p>
        </p:txBody>
      </p:sp>
      <p:grpSp>
        <p:nvGrpSpPr>
          <p:cNvPr id="4" name="Groep 3"/>
          <p:cNvGrpSpPr/>
          <p:nvPr/>
        </p:nvGrpSpPr>
        <p:grpSpPr>
          <a:xfrm>
            <a:off x="434012" y="3806063"/>
            <a:ext cx="11391527" cy="2426915"/>
            <a:chOff x="434012" y="3806063"/>
            <a:chExt cx="11391527" cy="2426915"/>
          </a:xfrm>
        </p:grpSpPr>
        <p:sp>
          <p:nvSpPr>
            <p:cNvPr id="3" name="Rechthoek 2"/>
            <p:cNvSpPr/>
            <p:nvPr/>
          </p:nvSpPr>
          <p:spPr>
            <a:xfrm>
              <a:off x="434012" y="3806063"/>
              <a:ext cx="56111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>
                  <a:latin typeface="+mj-lt"/>
                </a:rPr>
                <a:t>An example of a relatively new collateral standard is IEC 60601-1-</a:t>
              </a:r>
              <a:r>
                <a:rPr lang="en-GB" sz="2000" b="1" dirty="0" smtClean="0">
                  <a:solidFill>
                    <a:srgbClr val="7030A0"/>
                  </a:solidFill>
                  <a:latin typeface="+mj-lt"/>
                </a:rPr>
                <a:t>9</a:t>
              </a:r>
              <a:r>
                <a:rPr lang="en-GB" sz="2000" dirty="0" smtClean="0">
                  <a:latin typeface="+mj-lt"/>
                </a:rPr>
                <a:t> for </a:t>
              </a:r>
              <a:r>
                <a:rPr lang="en-GB" sz="2000" b="1" dirty="0" smtClean="0">
                  <a:solidFill>
                    <a:srgbClr val="7030A0"/>
                  </a:solidFill>
                  <a:latin typeface="+mj-lt"/>
                </a:rPr>
                <a:t>Environmentally Conscious Design </a:t>
              </a:r>
              <a:r>
                <a:rPr lang="en-GB" sz="2000" dirty="0" smtClean="0">
                  <a:latin typeface="+mj-lt"/>
                </a:rPr>
                <a:t>of Medical Electrical Equipment published July 2007. </a:t>
              </a:r>
              <a:endParaRPr lang="en-GB" sz="2000" dirty="0">
                <a:latin typeface="+mj-lt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450848" y="4909539"/>
              <a:ext cx="1137469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The Part 9 standard asks manufacturers of medical devices </a:t>
              </a: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</a:rPr>
                <a:t>to consider the environmental impacts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of their devices throughout the product's entire life cycle and to minimize these where possible.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</a:rPr>
                <a:t>This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standard also requires that the manufacturer provide information to the user on </a:t>
              </a: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</a:rPr>
                <a:t>how to use the product in the most environmentally sensitive way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</a:rPr>
                <a:t>. </a:t>
              </a:r>
              <a:endParaRPr lang="en-GB" dirty="0"/>
            </a:p>
          </p:txBody>
        </p:sp>
      </p:grpSp>
      <p:cxnSp>
        <p:nvCxnSpPr>
          <p:cNvPr id="13" name="Rechte verbindingslijn met pijl 12"/>
          <p:cNvCxnSpPr/>
          <p:nvPr/>
        </p:nvCxnSpPr>
        <p:spPr>
          <a:xfrm flipV="1">
            <a:off x="6138193" y="3154834"/>
            <a:ext cx="1803125" cy="2988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49" y="1771825"/>
            <a:ext cx="3803083" cy="2138248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Particular Standards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424272" y="1550827"/>
            <a:ext cx="80254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+mj-lt"/>
              </a:rPr>
              <a:t>Particular standards </a:t>
            </a:r>
            <a:r>
              <a:rPr lang="en-GB" sz="2000" dirty="0">
                <a:latin typeface="+mj-lt"/>
              </a:rPr>
              <a:t>(numbered 60601-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GB" sz="2000" dirty="0">
                <a:latin typeface="+mj-lt"/>
              </a:rPr>
              <a:t>-X) define the requirements for specific products or specific measurements built into products, e.g. </a:t>
            </a:r>
            <a:endParaRPr lang="en-GB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MR </a:t>
            </a:r>
            <a:r>
              <a:rPr lang="en-GB" sz="2000" dirty="0">
                <a:latin typeface="+mj-lt"/>
              </a:rPr>
              <a:t>scanners (IEC 60601-2-33) or </a:t>
            </a:r>
            <a:endParaRPr lang="en-GB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Electroencephalograms </a:t>
            </a:r>
            <a:r>
              <a:rPr lang="en-GB" sz="2000" dirty="0">
                <a:latin typeface="+mj-lt"/>
              </a:rPr>
              <a:t>(IEC 60601-2-26</a:t>
            </a:r>
            <a:r>
              <a:rPr lang="en-GB" sz="2000" dirty="0" smtClean="0">
                <a:latin typeface="+mj-lt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</a:rPr>
              <a:t>High-frequency </a:t>
            </a:r>
            <a:r>
              <a:rPr lang="en-GB" sz="2000" dirty="0">
                <a:latin typeface="+mj-lt"/>
              </a:rPr>
              <a:t>surgical </a:t>
            </a:r>
            <a:r>
              <a:rPr lang="en-GB" sz="2000" dirty="0" smtClean="0">
                <a:latin typeface="+mj-lt"/>
              </a:rPr>
              <a:t>devices (IEC 60601-2-2)</a:t>
            </a:r>
            <a:endParaRPr lang="en-GB" sz="2000" dirty="0"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21721" y="4130627"/>
            <a:ext cx="623641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+mj-lt"/>
              </a:rPr>
              <a:t>Particular </a:t>
            </a:r>
            <a:r>
              <a:rPr lang="en-GB" sz="2000" dirty="0">
                <a:latin typeface="+mj-lt"/>
              </a:rPr>
              <a:t>standards can amend, modify, and/or supersede part of the requirements specified in IEC 60601-1.</a:t>
            </a:r>
          </a:p>
        </p:txBody>
      </p:sp>
      <p:sp>
        <p:nvSpPr>
          <p:cNvPr id="8" name="Rechthoek 7"/>
          <p:cNvSpPr/>
          <p:nvPr/>
        </p:nvSpPr>
        <p:spPr>
          <a:xfrm>
            <a:off x="2136859" y="5715103"/>
            <a:ext cx="9242543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latin typeface="+mj-lt"/>
              </a:rPr>
              <a:t>NB. Compliance </a:t>
            </a:r>
            <a:r>
              <a:rPr lang="en-GB" dirty="0">
                <a:latin typeface="+mj-lt"/>
              </a:rPr>
              <a:t>with IEC 60601-1 </a:t>
            </a:r>
            <a:r>
              <a:rPr lang="en-GB" dirty="0" smtClean="0">
                <a:latin typeface="+mj-lt"/>
              </a:rPr>
              <a:t>is not the same as medical </a:t>
            </a:r>
            <a:r>
              <a:rPr lang="en-GB" dirty="0">
                <a:latin typeface="+mj-lt"/>
              </a:rPr>
              <a:t>device </a:t>
            </a:r>
            <a:r>
              <a:rPr lang="en-GB" dirty="0" smtClean="0">
                <a:latin typeface="+mj-lt"/>
              </a:rPr>
              <a:t>approval….  (see Regulations)</a:t>
            </a:r>
            <a:endParaRPr lang="en-GB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7138" y="4104331"/>
            <a:ext cx="2462290" cy="1127216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6352130" y="3023306"/>
            <a:ext cx="2031474" cy="15174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4851513" y="2379276"/>
            <a:ext cx="4109607" cy="3354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60601: General, Collateral and Particular standards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8" y="1334835"/>
            <a:ext cx="10225767" cy="49878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1326283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 60601-1: Standards per Hazard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789333" y="6443133"/>
            <a:ext cx="4390813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 smtClean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Electrical Safety Standards</a:t>
            </a:r>
            <a:endParaRPr lang="en-GB" sz="2000" b="1" kern="0" dirty="0">
              <a:solidFill>
                <a:srgbClr val="2E74B5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/>
          <p:cNvSpPr/>
          <p:nvPr/>
        </p:nvSpPr>
        <p:spPr>
          <a:xfrm>
            <a:off x="396794" y="1361351"/>
            <a:ext cx="1100561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structure of the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IEC 60601-1 standard is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hazard-specific</a:t>
            </a:r>
            <a:r>
              <a:rPr lang="en-GB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It provides requirements for evaluating the common hazards associated with electromedical products. Its scope is to protect both patients and users by reducing the likelihood of the following </a:t>
            </a:r>
            <a:r>
              <a:rPr lang="en-GB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hazards: </a:t>
            </a:r>
            <a:endParaRPr lang="en-GB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560478" y="4336675"/>
            <a:ext cx="10187408" cy="1839549"/>
            <a:chOff x="560478" y="4336675"/>
            <a:chExt cx="10187408" cy="1839549"/>
          </a:xfrm>
        </p:grpSpPr>
        <p:sp>
          <p:nvSpPr>
            <p:cNvPr id="5" name="Rechthoek 4"/>
            <p:cNvSpPr/>
            <p:nvPr/>
          </p:nvSpPr>
          <p:spPr>
            <a:xfrm>
              <a:off x="2983953" y="4952204"/>
              <a:ext cx="7763933" cy="750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Mechanical Hazards.</a:t>
              </a:r>
              <a:r>
                <a:rPr lang="en-GB" sz="2000" b="1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exposure to moving parts, pinching, crushing,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over-tilt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, expelled parts, dropping, supports breaking, and others. </a:t>
              </a: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478" y="4336675"/>
              <a:ext cx="2057593" cy="1839549"/>
            </a:xfrm>
            <a:prstGeom prst="rect">
              <a:avLst/>
            </a:prstGeom>
          </p:spPr>
        </p:pic>
      </p:grpSp>
      <p:grpSp>
        <p:nvGrpSpPr>
          <p:cNvPr id="3" name="Groep 2"/>
          <p:cNvGrpSpPr/>
          <p:nvPr/>
        </p:nvGrpSpPr>
        <p:grpSpPr>
          <a:xfrm>
            <a:off x="432249" y="2441647"/>
            <a:ext cx="10970155" cy="1770604"/>
            <a:chOff x="432249" y="2441647"/>
            <a:chExt cx="10970155" cy="1770604"/>
          </a:xfrm>
        </p:grpSpPr>
        <p:sp>
          <p:nvSpPr>
            <p:cNvPr id="7" name="Rechthoek 6"/>
            <p:cNvSpPr/>
            <p:nvPr/>
          </p:nvSpPr>
          <p:spPr>
            <a:xfrm>
              <a:off x="432249" y="2770221"/>
              <a:ext cx="8911154" cy="1409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GB" sz="2000" b="1" dirty="0">
                  <a:solidFill>
                    <a:srgbClr val="7030A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Electrical Shock Hazards. 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exposure (access to the user or the patient) to voltages exceeding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25Vac 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or </a:t>
              </a:r>
              <a:r>
                <a:rPr lang="en-GB" sz="2000" dirty="0" smtClean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60Vdc</a:t>
              </a:r>
              <a:r>
                <a:rPr lang="en-GB" sz="2000" dirty="0">
                  <a:solidFill>
                    <a:srgbClr val="000000"/>
                  </a:solidFill>
                  <a:latin typeface="Calibri Light" panose="020F03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, energy hazards, and/or excessive allowable leakage currents. Provide for separation of circuits, proper grounding, and meeting the appropriate dielectric tests. </a:t>
              </a:r>
            </a:p>
          </p:txBody>
        </p:sp>
        <p:pic>
          <p:nvPicPr>
            <p:cNvPr id="1026" name="Picture 2" descr="https://figures.boundless.com/13829/large/x-high-voltage-warning.svg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8858" y="2441647"/>
              <a:ext cx="2023546" cy="177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kstvak 1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2127</TotalTime>
  <Words>1882</Words>
  <Application>Microsoft Office PowerPoint</Application>
  <PresentationFormat>Widescreen</PresentationFormat>
  <Paragraphs>165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Terugblik</vt:lpstr>
      <vt:lpstr>Electrical Safety Standards </vt:lpstr>
      <vt:lpstr>IEC: Standards of Electrical Technologies</vt:lpstr>
      <vt:lpstr>IEC: Standards of Electrical Technologies (continued)</vt:lpstr>
      <vt:lpstr>IEC 60601: standard for medical electrical equipment </vt:lpstr>
      <vt:lpstr>IEC 60601: General Standard</vt:lpstr>
      <vt:lpstr>IEC 60601: Collateral Standards</vt:lpstr>
      <vt:lpstr>IEC 60601: Particular Standards</vt:lpstr>
      <vt:lpstr>IEC 60601: General, Collateral and Particular standards</vt:lpstr>
      <vt:lpstr>IEC 60601-1: Standards per Hazard</vt:lpstr>
      <vt:lpstr>IEC 60601-1: Standards per Hazard: more hazards</vt:lpstr>
      <vt:lpstr>Electrical shock Hazard: Physiological Effects  of Electricity</vt:lpstr>
      <vt:lpstr>IEC 60601: Product Classes I and II </vt:lpstr>
      <vt:lpstr>IEC 60601: Applied Parts</vt:lpstr>
      <vt:lpstr>IEC 60601: Single faults should not cause hazard</vt:lpstr>
      <vt:lpstr>IEC 60601: The following Tests are specified</vt:lpstr>
      <vt:lpstr>IEC 60601: The following Tests are specified</vt:lpstr>
      <vt:lpstr>IEC 60601: Single faults should not cause hazard</vt:lpstr>
      <vt:lpstr>Test Standards: specified limits</vt:lpstr>
      <vt:lpstr>Safety Testers</vt:lpstr>
      <vt:lpstr>IEC 60601: standard for medical electrical equipment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232</cp:revision>
  <dcterms:created xsi:type="dcterms:W3CDTF">2014-11-03T16:21:19Z</dcterms:created>
  <dcterms:modified xsi:type="dcterms:W3CDTF">2020-03-19T11:15:29Z</dcterms:modified>
</cp:coreProperties>
</file>